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84" r:id="rId5"/>
    <p:sldId id="286" r:id="rId6"/>
    <p:sldId id="261" r:id="rId7"/>
    <p:sldId id="287" r:id="rId8"/>
    <p:sldId id="288" r:id="rId9"/>
    <p:sldId id="274" r:id="rId10"/>
    <p:sldId id="264" r:id="rId11"/>
    <p:sldId id="275" r:id="rId12"/>
    <p:sldId id="276" r:id="rId13"/>
    <p:sldId id="283" r:id="rId14"/>
    <p:sldId id="289" r:id="rId15"/>
    <p:sldId id="29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0" userDrawn="1">
          <p15:clr>
            <a:srgbClr val="A4A3A4"/>
          </p15:clr>
        </p15:guide>
        <p15:guide id="2" pos="289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804" y="108"/>
      </p:cViewPr>
      <p:guideLst>
        <p:guide orient="horz" pos="2100"/>
        <p:guide pos="289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796908"/>
          </a:xfrm>
        </p:spPr>
        <p:txBody>
          <a:bodyPr>
            <a:normAutofit/>
          </a:bodyPr>
          <a:lstStyle/>
          <a:p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МДОБУ</a:t>
            </a:r>
            <a:r>
              <a:rPr lang="en-US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lang="en-US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en-US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113 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r>
              <a:rPr lang="en-US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</a:t>
            </a:r>
            <a:endParaRPr lang="en-US" alt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370" y="1714500"/>
            <a:ext cx="7412355" cy="3400425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fontAlgn="base">
              <a:buNone/>
            </a:pPr>
            <a:endParaRPr lang="ru-RU" dirty="0"/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проект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нравственно-патриотическому воспитанию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 чего начинается Родина?»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9475" y="5445125"/>
            <a:ext cx="40881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Котельникова Оксана Петровна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11835" y="340995"/>
            <a:ext cx="7785100" cy="6202045"/>
          </a:xfrm>
          <a:prstGeom prst="rect">
            <a:avLst/>
          </a:prstGeom>
        </p:spPr>
        <p:txBody>
          <a:bodyPr wrap="square">
            <a:noAutofit/>
          </a:bodyPr>
          <a:p>
            <a:pPr defTabSz="266700">
              <a:lnSpc>
                <a:spcPct val="150000"/>
              </a:lnSpc>
            </a:pPr>
            <a:r>
              <a:rPr lang="ru-RU" sz="1200" b="1">
                <a:latin typeface="Times New Roman" panose="02020603050405020304"/>
                <a:ea typeface="Calibri" panose="020F0502020204030204"/>
              </a:rPr>
              <a:t>- Играли в</a:t>
            </a:r>
            <a:r>
              <a:rPr sz="1200" b="1">
                <a:latin typeface="Times New Roman" panose="02020603050405020304"/>
                <a:ea typeface="Calibri" panose="020F0502020204030204"/>
              </a:rPr>
              <a:t> настольно печатные игры по теме проэкта.</a:t>
            </a:r>
            <a:endParaRPr sz="1200" b="1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50000"/>
              </a:lnSpc>
            </a:pPr>
            <a:r>
              <a:rPr lang="ru-RU" sz="1200" b="1">
                <a:latin typeface="Times New Roman" panose="02020603050405020304"/>
                <a:ea typeface="Calibri" panose="020F0502020204030204"/>
              </a:rPr>
              <a:t>- </a:t>
            </a:r>
            <a:r>
              <a:rPr sz="1200" b="1">
                <a:latin typeface="Times New Roman" panose="02020603050405020304"/>
                <a:ea typeface="Calibri" panose="020F0502020204030204"/>
              </a:rPr>
              <a:t>Изготовление Лепбука</a:t>
            </a:r>
            <a:endParaRPr sz="1200" b="1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50000"/>
              </a:lnSpc>
            </a:pPr>
            <a:r>
              <a:rPr lang="ru-RU" sz="1200" b="1">
                <a:latin typeface="Times New Roman" panose="02020603050405020304"/>
                <a:ea typeface="Times New Roman" panose="02020603050405020304"/>
              </a:rPr>
              <a:t>- </a:t>
            </a:r>
            <a:r>
              <a:rPr sz="1200" b="1">
                <a:latin typeface="Times New Roman" panose="02020603050405020304"/>
                <a:ea typeface="Times New Roman" panose="02020603050405020304"/>
              </a:rPr>
              <a:t>Работа с тематической папкой "Символика родного края</a:t>
            </a:r>
            <a:r>
              <a:rPr lang="ru-RU" sz="1200" b="1">
                <a:latin typeface="Times New Roman" panose="02020603050405020304"/>
                <a:ea typeface="Times New Roman" panose="02020603050405020304"/>
              </a:rPr>
              <a:t>, ознакомление со стендом « Родина моя» в детском саду.</a:t>
            </a:r>
            <a:endParaRPr sz="1200" b="1">
              <a:latin typeface="Times New Roman" panose="02020603050405020304"/>
              <a:ea typeface="Times New Roman" panose="02020603050405020304"/>
            </a:endParaRPr>
          </a:p>
          <a:p>
            <a:pPr defTabSz="266700">
              <a:lnSpc>
                <a:spcPct val="150000"/>
              </a:lnSpc>
            </a:pPr>
            <a:r>
              <a:rPr lang="ru-RU" sz="1200" b="1">
                <a:latin typeface="Times New Roman" panose="02020603050405020304"/>
                <a:ea typeface="Calibri" panose="020F0502020204030204"/>
              </a:rPr>
              <a:t>- </a:t>
            </a:r>
            <a:r>
              <a:rPr sz="1200" b="1">
                <a:latin typeface="Times New Roman" panose="02020603050405020304"/>
                <a:ea typeface="Calibri" panose="020F0502020204030204"/>
              </a:rPr>
              <a:t>Активное взаимодействие с родителями по обогащению РППС и тиматических уголков группы в рамках реализации проекта</a:t>
            </a:r>
            <a:r>
              <a:rPr lang="ru-RU" sz="1200">
                <a:latin typeface="Times New Roman" panose="02020603050405020304"/>
                <a:ea typeface="Calibri" panose="020F0502020204030204"/>
              </a:rPr>
              <a:t>.</a:t>
            </a:r>
            <a:endParaRPr lang="ru-RU" sz="1200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50000"/>
              </a:lnSpc>
            </a:pPr>
            <a:endParaRPr lang="ru-RU" sz="1200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915795"/>
            <a:ext cx="3848100" cy="260604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570" y="1916430"/>
            <a:ext cx="4064000" cy="260540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540" y="4645660"/>
            <a:ext cx="5134610" cy="19189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39115" y="188595"/>
            <a:ext cx="8100695" cy="6293485"/>
          </a:xfrm>
          <a:prstGeom prst="rect">
            <a:avLst/>
          </a:prstGeom>
        </p:spPr>
        <p:txBody>
          <a:bodyPr>
            <a:noAutofit/>
          </a:bodyPr>
          <a:p>
            <a:pPr defTabSz="266700">
              <a:lnSpc>
                <a:spcPct val="150000"/>
              </a:lnSpc>
            </a:pPr>
            <a:r>
              <a:rPr sz="1600" b="1">
                <a:latin typeface="Times New Roman" panose="02020603050405020304"/>
                <a:ea typeface="Calibri" panose="020F0502020204030204"/>
              </a:rPr>
              <a:t>На 3 заключительном этапе был изготовлен альбома «Мой родной город»</a:t>
            </a:r>
            <a:endParaRPr sz="1600" b="1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50000"/>
              </a:lnSpc>
            </a:pPr>
            <a:r>
              <a:rPr sz="1600" b="1">
                <a:latin typeface="Symbol" panose="05050102010706020507"/>
                <a:ea typeface="Calibri" panose="020F0502020204030204"/>
              </a:rPr>
              <a:t>- </a:t>
            </a:r>
            <a:r>
              <a:rPr sz="1600" b="1">
                <a:latin typeface="Times New Roman" panose="02020603050405020304"/>
                <a:ea typeface="Calibri" panose="020F0502020204030204"/>
              </a:rPr>
              <a:t>Пополнили и обновили  центра патриотического воспитания в группе</a:t>
            </a:r>
            <a:endParaRPr sz="1600" b="1">
              <a:latin typeface="Times New Roman" panose="02020603050405020304"/>
              <a:ea typeface="Calibri" panose="020F0502020204030204"/>
            </a:endParaRPr>
          </a:p>
          <a:p>
            <a:pPr defTabSz="266700">
              <a:lnSpc>
                <a:spcPct val="150000"/>
              </a:lnSpc>
            </a:pPr>
            <a:r>
              <a:rPr sz="1600" b="1">
                <a:latin typeface="Symbol" panose="05050102010706020507"/>
                <a:ea typeface="Calibri" panose="020F0502020204030204"/>
              </a:rPr>
              <a:t>- </a:t>
            </a:r>
            <a:r>
              <a:rPr sz="1600" b="1">
                <a:latin typeface="Times New Roman" panose="02020603050405020304"/>
                <a:ea typeface="Calibri" panose="020F0502020204030204"/>
              </a:rPr>
              <a:t>выставка рисунков и поделок «Наше творчество».</a:t>
            </a:r>
            <a:endParaRPr sz="1600" b="1"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883410"/>
            <a:ext cx="4186555" cy="29038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3140710"/>
            <a:ext cx="4109085" cy="32861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711200" y="476250"/>
            <a:ext cx="7212965" cy="5360670"/>
          </a:xfrm>
          <a:prstGeom prst="rect">
            <a:avLst/>
          </a:prstGeom>
        </p:spPr>
        <p:txBody>
          <a:bodyPr wrap="square">
            <a:noAutofit/>
          </a:bodyPr>
          <a:p>
            <a:pPr algn="just" defTabSz="266700">
              <a:lnSpc>
                <a:spcPct val="150000"/>
              </a:lnSpc>
            </a:pPr>
            <a:r>
              <a:rPr sz="2000" b="1">
                <a:latin typeface="Times New Roman" panose="02020603050405020304"/>
                <a:ea typeface="Calibri" panose="020F0502020204030204"/>
              </a:rPr>
              <a:t>Вывод:</a:t>
            </a:r>
            <a:endParaRPr sz="2000" b="1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50000"/>
              </a:lnSpc>
            </a:pPr>
            <a:endParaRPr sz="2000" b="1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14000"/>
              </a:lnSpc>
            </a:pPr>
            <a:r>
              <a:rPr sz="2000">
                <a:latin typeface="Times New Roman" panose="02020603050405020304"/>
                <a:ea typeface="Calibri" panose="020F0502020204030204"/>
              </a:rPr>
              <a:t>В ходе реализации проекта  пришли к выводу, что подобные формы работы как :беседы, тематические презентациии, работа в центре патриотического воспитания, игры объединяют детей общими впечатлениями, переживаниями, эмоциями, способствуют формированию чувства гордости за свою малую родину и страну. </a:t>
            </a:r>
            <a:endParaRPr sz="2000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14000"/>
              </a:lnSpc>
            </a:pPr>
            <a:endParaRPr sz="2000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14000"/>
              </a:lnSpc>
            </a:pPr>
            <a:r>
              <a:rPr sz="2000">
                <a:latin typeface="Times New Roman" panose="02020603050405020304"/>
                <a:ea typeface="Calibri" panose="020F0502020204030204"/>
              </a:rPr>
              <a:t>В целом, </a:t>
            </a:r>
            <a:r>
              <a:rPr lang="ru-RU" sz="2000">
                <a:latin typeface="Times New Roman" panose="02020603050405020304"/>
                <a:ea typeface="Calibri" panose="020F0502020204030204"/>
              </a:rPr>
              <a:t>п</a:t>
            </a:r>
            <a:r>
              <a:rPr sz="2000">
                <a:latin typeface="Times New Roman" panose="02020603050405020304"/>
                <a:ea typeface="Calibri" panose="020F0502020204030204"/>
              </a:rPr>
              <a:t>роект  можно оценить как успешно реализованный, достигший поставленных целей и задач. </a:t>
            </a:r>
            <a:endParaRPr sz="2000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14000"/>
              </a:lnSpc>
            </a:pPr>
            <a:endParaRPr sz="2000">
              <a:latin typeface="Times New Roman" panose="02020603050405020304"/>
              <a:ea typeface="Calibri" panose="020F0502020204030204"/>
            </a:endParaRPr>
          </a:p>
          <a:p>
            <a:pPr algn="just" defTabSz="266700">
              <a:lnSpc>
                <a:spcPct val="114000"/>
              </a:lnSpc>
            </a:pPr>
            <a:r>
              <a:rPr sz="2000">
                <a:latin typeface="Times New Roman" panose="02020603050405020304"/>
                <a:ea typeface="Calibri" panose="020F0502020204030204"/>
              </a:rPr>
              <a:t>В следующем учебном году,планирую продолжить работу над</a:t>
            </a:r>
            <a:r>
              <a:rPr lang="ru-RU" sz="2000">
                <a:latin typeface="Times New Roman" panose="02020603050405020304"/>
                <a:ea typeface="Calibri" panose="020F0502020204030204"/>
              </a:rPr>
              <a:t> этим </a:t>
            </a:r>
            <a:r>
              <a:rPr sz="2000">
                <a:latin typeface="Times New Roman" panose="02020603050405020304"/>
                <a:ea typeface="Calibri" panose="020F0502020204030204"/>
              </a:rPr>
              <a:t> проектом</a:t>
            </a:r>
            <a:r>
              <a:rPr lang="ru-RU" sz="2000">
                <a:latin typeface="Times New Roman" panose="02020603050405020304"/>
                <a:ea typeface="Calibri" panose="020F0502020204030204"/>
              </a:rPr>
              <a:t>.</a:t>
            </a:r>
            <a:endParaRPr lang="ru-RU" sz="2000">
              <a:latin typeface="Times New Roman" panose="02020603050405020304"/>
              <a:ea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74370" y="404495"/>
            <a:ext cx="7885430" cy="5721985"/>
          </a:xfrm>
        </p:spPr>
        <p:txBody>
          <a:bodyPr>
            <a:noAutofit/>
          </a:bodyPr>
          <a:p>
            <a:pPr marL="0" indent="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возникли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ходе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патриатическому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</a:t>
            </a:r>
            <a:r>
              <a:rPr lang="en-US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группе</a:t>
            </a:r>
            <a:endParaRPr lang="en-US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её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достопримечательностях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знали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Родиной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моей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зовётся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чего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понимали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смысла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слов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страна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Затруднения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патриотических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ограничены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могли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хватка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499745"/>
            <a:ext cx="8229600" cy="5626735"/>
          </a:xfrm>
        </p:spPr>
        <p:txBody>
          <a:bodyPr/>
          <a:p>
            <a:pPr marL="0" indent="0">
              <a:buNone/>
            </a:pPr>
            <a:r>
              <a:rPr lang="ru-RU" altLang="en-US"/>
              <a:t>                     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                        </a:t>
            </a:r>
            <a:endParaRPr lang="ru-RU" altLang="en-US"/>
          </a:p>
          <a:p>
            <a:pPr marL="0" indent="0">
              <a:buNone/>
            </a:pPr>
            <a:endParaRPr lang="ru-RU" altLang="en-US"/>
          </a:p>
          <a:p>
            <a:pPr marL="0" indent="0" algn="ctr">
              <a:buNone/>
            </a:pPr>
            <a:endParaRPr lang="ru-RU" altLang="en-US"/>
          </a:p>
          <a:p>
            <a:pPr marL="0" indent="0" algn="ctr">
              <a:buNone/>
            </a:pPr>
            <a:r>
              <a:rPr lang="ru-RU" altLang="en-US" b="1"/>
              <a:t>СПАСИБО ЗА ВНИМАНИЕ!</a:t>
            </a:r>
            <a:endParaRPr lang="ru-RU" altLang="en-US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142984"/>
            <a:ext cx="7286676" cy="5126055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Долгосрочный, групповой.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Дети средней группы, воспитатели, родители.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реализации проекта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Сентябрь - май  (учебный год).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7584" y="404664"/>
            <a:ext cx="7783016" cy="56886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формирование основ гражданственности и патриотизма у детей средней группы.</a:t>
            </a: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3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  <a:endParaRPr lang="ru-RU" sz="3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у детей любовь, уважение и привязанность к своей семье, к детскому саду, городу, улице;</a:t>
            </a: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у дошкольников духовно-нравственные качества личности через ознакомление с родным краем;</a:t>
            </a: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трасширять представления детей об истории, культуре, традициях и людях родного города, края;</a:t>
            </a: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47065" y="341630"/>
            <a:ext cx="8039735" cy="5784850"/>
          </a:xfrm>
        </p:spPr>
        <p:txBody>
          <a:bodyPr>
            <a:normAutofit fontScale="90000" lnSpcReduction="20000"/>
          </a:bodyPr>
          <a:p>
            <a:pPr marL="0" indent="0">
              <a:buNone/>
            </a:pPr>
            <a:endParaRPr lang="en-US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en-US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творческую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en-US" altLang="ru-RU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</a:t>
            </a:r>
            <a:r>
              <a:rPr lang="ru-RU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дидактического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наглядного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</a:t>
            </a:r>
            <a:r>
              <a:rPr lang="en-US" alt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071546"/>
            <a:ext cx="7531200" cy="530978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2">
            <a:noAutofit/>
          </a:bodyPr>
          <a:lstStyle/>
          <a:p>
            <a:pPr indent="342900" algn="just" fontAlgn="base">
              <a:buNone/>
            </a:pP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	- сформированы духовно-нравственные качества через ознакомление с родным краем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- сформированы гражданская позиция и патриотические чувства к прошлому, настоящему и будущему России, родного края, города, чувства гордости за свою Родину;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	расширены представления об истории, культуре, традициях и людях родного города, края;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	- Повышение уровня педагогической компетентности в освоении современных технологий.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- Распространение педагогического опыта среди коллег.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	- Приобретение родителями знаний и практических навыков при взаимодействии с ребенком.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- Обмен опытом семейного воспитания ребенка между родителями.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 fontAlgn="base">
              <a:buNone/>
            </a:pPr>
            <a:r>
              <a:rPr lang="ru-RU" sz="1400" dirty="0"/>
              <a:t></a:t>
            </a:r>
            <a:endParaRPr lang="ru-RU" sz="1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261812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Предполагаемые  результаты: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226185" y="1201420"/>
            <a:ext cx="6488430" cy="4925060"/>
          </a:xfrm>
        </p:spPr>
        <p:txBody>
          <a:bodyPr/>
          <a:p>
            <a:pPr marL="0" indent="0" algn="just">
              <a:buNone/>
            </a:pPr>
            <a:r>
              <a:rPr lang="ru-RU" altLang="en-US" b="1"/>
              <a:t>Проект был реализован в 3 этапа</a:t>
            </a:r>
            <a:endParaRPr lang="en-US" altLang="en-US" b="1"/>
          </a:p>
          <a:p>
            <a:pPr marL="0" indent="0" algn="just">
              <a:buNone/>
            </a:pPr>
            <a:r>
              <a:rPr lang="ru-RU" altLang="en-US" b="1"/>
              <a:t>- </a:t>
            </a:r>
            <a:r>
              <a:rPr lang="en-US" altLang="ru-RU" b="1"/>
              <a:t>1 </a:t>
            </a:r>
            <a:r>
              <a:rPr lang="en-US" altLang="en-US" b="1"/>
              <a:t>этап</a:t>
            </a:r>
            <a:r>
              <a:rPr lang="en-US" altLang="ru-RU" b="1"/>
              <a:t> – </a:t>
            </a:r>
            <a:r>
              <a:rPr lang="en-US" altLang="en-US" b="1"/>
              <a:t>подготовительный</a:t>
            </a:r>
            <a:endParaRPr lang="en-US" altLang="en-US" b="1"/>
          </a:p>
          <a:p>
            <a:pPr marL="0" indent="0" algn="just">
              <a:buNone/>
            </a:pPr>
            <a:r>
              <a:rPr lang="en-US" altLang="ru-RU" b="1"/>
              <a:t>- 2 </a:t>
            </a:r>
            <a:r>
              <a:rPr lang="en-US" altLang="en-US" b="1"/>
              <a:t>этап</a:t>
            </a:r>
            <a:r>
              <a:rPr lang="en-US" altLang="ru-RU" b="1"/>
              <a:t> – </a:t>
            </a:r>
            <a:r>
              <a:rPr lang="en-US" altLang="en-US" b="1"/>
              <a:t>основной</a:t>
            </a:r>
            <a:endParaRPr lang="en-US" altLang="en-US" b="1"/>
          </a:p>
          <a:p>
            <a:pPr marL="0" indent="0" algn="just">
              <a:buNone/>
            </a:pPr>
            <a:r>
              <a:rPr lang="en-US" altLang="ru-RU" b="1"/>
              <a:t>- 3 </a:t>
            </a:r>
            <a:r>
              <a:rPr lang="en-US" altLang="en-US" b="1"/>
              <a:t>этап</a:t>
            </a:r>
            <a:r>
              <a:rPr lang="en-US" altLang="ru-RU" b="1"/>
              <a:t>: </a:t>
            </a:r>
            <a:r>
              <a:rPr lang="en-US" altLang="en-US" b="1"/>
              <a:t>заключительный</a:t>
            </a:r>
            <a:endParaRPr lang="en-US" altLang="en-US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755650" y="489585"/>
            <a:ext cx="7931150" cy="5636895"/>
          </a:xfrm>
        </p:spPr>
        <p:txBody>
          <a:bodyPr/>
          <a:p>
            <a:pPr marL="0" indent="0" algn="just"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этапе</a:t>
            </a:r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проэкта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выбор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темы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перспективного</a:t>
            </a:r>
            <a:r>
              <a:rPr lang="en-US" alt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2420620"/>
            <a:ext cx="6017260" cy="3960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30225" y="450215"/>
            <a:ext cx="8073390" cy="5739130"/>
          </a:xfrm>
          <a:prstGeom prst="rect">
            <a:avLst/>
          </a:prstGeom>
        </p:spPr>
        <p:txBody>
          <a:bodyPr>
            <a:noAutofit/>
          </a:bodyPr>
          <a:p>
            <a:pPr algn="just" defTabSz="266700">
              <a:lnSpc>
                <a:spcPct val="150000"/>
              </a:lnSpc>
            </a:pPr>
            <a:r>
              <a:rPr lang="ru-RU" altLang="en-US" b="1">
                <a:latin typeface="Times New Roman" panose="02020603050405020304"/>
                <a:ea typeface="Times New Roman" panose="02020603050405020304"/>
              </a:rPr>
              <a:t>Н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а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2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основном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этапе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на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протяжении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учебного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года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с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детьми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проводился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ряд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занятий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по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теме</a:t>
            </a:r>
            <a:r>
              <a:rPr lang="en-US" altLang="ru-RU" b="1">
                <a:latin typeface="Times New Roman" panose="02020603050405020304"/>
                <a:ea typeface="Times New Roman" panose="02020603050405020304"/>
              </a:rPr>
              <a:t> </a:t>
            </a:r>
            <a:r>
              <a:rPr lang="en-US" altLang="en-US" b="1">
                <a:latin typeface="Times New Roman" panose="02020603050405020304"/>
                <a:ea typeface="Times New Roman" panose="02020603050405020304"/>
              </a:rPr>
              <a:t>проекта</a:t>
            </a:r>
            <a:endParaRPr lang="en-US" altLang="en-US"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50000"/>
              </a:lnSpc>
            </a:pPr>
            <a:r>
              <a:rPr b="1">
                <a:latin typeface="Times New Roman" panose="02020603050405020304"/>
                <a:ea typeface="Times New Roman" panose="02020603050405020304"/>
              </a:rPr>
              <a:t>Был</a:t>
            </a:r>
            <a:r>
              <a:rPr lang="ru-RU" b="1">
                <a:latin typeface="Times New Roman" panose="02020603050405020304"/>
                <a:ea typeface="Times New Roman" panose="02020603050405020304"/>
              </a:rPr>
              <a:t>и</a:t>
            </a:r>
            <a:r>
              <a:rPr b="1">
                <a:latin typeface="Times New Roman" panose="02020603050405020304"/>
                <a:ea typeface="Times New Roman" panose="02020603050405020304"/>
              </a:rPr>
              <a:t> проведен</a:t>
            </a:r>
            <a:r>
              <a:rPr lang="ru-RU" b="1">
                <a:latin typeface="Times New Roman" panose="02020603050405020304"/>
                <a:ea typeface="Times New Roman" panose="02020603050405020304"/>
              </a:rPr>
              <a:t>ы</a:t>
            </a:r>
            <a:r>
              <a:rPr b="1">
                <a:latin typeface="Times New Roman" panose="02020603050405020304"/>
                <a:ea typeface="Times New Roman" panose="02020603050405020304"/>
              </a:rPr>
              <a:t> бесед</a:t>
            </a:r>
            <a:r>
              <a:rPr lang="ru-RU" b="1">
                <a:latin typeface="Times New Roman" panose="02020603050405020304"/>
                <a:ea typeface="Times New Roman" panose="02020603050405020304"/>
              </a:rPr>
              <a:t>ы:</a:t>
            </a:r>
            <a:endParaRPr lang="ru-RU"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50000"/>
              </a:lnSpc>
            </a:pPr>
            <a:r>
              <a:rPr lang="ru-RU" b="1">
                <a:latin typeface="Times New Roman" panose="02020603050405020304"/>
                <a:ea typeface="Times New Roman" panose="02020603050405020304"/>
              </a:rPr>
              <a:t>-</a:t>
            </a:r>
            <a:r>
              <a:rPr b="1">
                <a:latin typeface="Times New Roman" panose="02020603050405020304"/>
                <a:ea typeface="Times New Roman" panose="02020603050405020304"/>
              </a:rPr>
              <a:t> «Что мы знаем о родном городе»</a:t>
            </a:r>
            <a:endParaRPr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50000"/>
              </a:lnSpc>
            </a:pPr>
            <a:r>
              <a:rPr lang="ru-RU" b="1">
                <a:latin typeface="Times New Roman" panose="02020603050405020304"/>
                <a:ea typeface="Times New Roman" panose="02020603050405020304"/>
              </a:rPr>
              <a:t>- </a:t>
            </a:r>
            <a:r>
              <a:rPr b="1">
                <a:latin typeface="Times New Roman" panose="02020603050405020304"/>
                <a:ea typeface="Times New Roman" panose="02020603050405020304"/>
              </a:rPr>
              <a:t>Беседа «Семейные традиции и праздники»</a:t>
            </a:r>
            <a:endParaRPr b="1">
              <a:latin typeface="Times New Roman" panose="02020603050405020304"/>
              <a:ea typeface="Times New Roman" panose="02020603050405020304"/>
            </a:endParaRPr>
          </a:p>
          <a:p>
            <a:pPr algn="just" defTabSz="266700">
              <a:lnSpc>
                <a:spcPct val="150000"/>
              </a:lnSpc>
            </a:pPr>
            <a:endParaRPr b="1">
              <a:latin typeface="Times New Roman" panose="02020603050405020304"/>
              <a:ea typeface="Times New Roman" panose="02020603050405020304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8905" y="2868295"/>
            <a:ext cx="6182995" cy="37477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500" y="714375"/>
            <a:ext cx="8258810" cy="5709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l"/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протяжении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просматривали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"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родной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ноября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народного»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пожилого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человека»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мая»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alt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9475" y="2997200"/>
            <a:ext cx="5061585" cy="3368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4119</Words>
  <Application>WPS Presentation</Application>
  <PresentationFormat>Экран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Times New Roman</vt:lpstr>
      <vt:lpstr>Calibri</vt:lpstr>
      <vt:lpstr>Microsoft YaHei</vt:lpstr>
      <vt:lpstr>Arial Unicode MS</vt:lpstr>
      <vt:lpstr>Symbol</vt:lpstr>
      <vt:lpstr>Calibri</vt:lpstr>
      <vt:lpstr>Arial Black</vt:lpstr>
      <vt:lpstr>Trebuchet MS</vt:lpstr>
      <vt:lpstr>Тема Office</vt:lpstr>
      <vt:lpstr>МДОБУ детский сад № 113 города Сочи</vt:lpstr>
      <vt:lpstr>Паспорт проекта</vt:lpstr>
      <vt:lpstr>PowerPoint 演示文稿</vt:lpstr>
      <vt:lpstr>PowerPoint 演示文稿</vt:lpstr>
      <vt:lpstr> Предполагаемые  результаты: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учреждения</dc:title>
  <dc:creator>Marat</dc:creator>
  <cp:lastModifiedBy>Оксана Котельникова</cp:lastModifiedBy>
  <cp:revision>25</cp:revision>
  <dcterms:created xsi:type="dcterms:W3CDTF">2019-10-30T05:16:00Z</dcterms:created>
  <dcterms:modified xsi:type="dcterms:W3CDTF">2025-03-27T18:13:44Z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63A94824CCCE4E29B80062B05FD98029_13</vt:lpwstr>
  </property>
  <property fmtid="{D5CDD505-2E9C-101B-9397-08002B2CF9AE}" pid="3" name="KSOProductBuildVer">
    <vt:lpwstr>1049-12.2.0.20326</vt:lpwstr>
  </property>
</Properties>
</file>